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0F3A55-F571-4656-BDFA-8BE399E17423}" v="2" dt="2023-10-23T20:14:57.9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10"/>
  </p:normalViewPr>
  <p:slideViewPr>
    <p:cSldViewPr snapToGrid="0" snapToObjects="1">
      <p:cViewPr varScale="1">
        <p:scale>
          <a:sx n="72" d="100"/>
          <a:sy n="72" d="100"/>
        </p:scale>
        <p:origin x="7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5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6121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sp>
        <p:nvSpPr>
          <p:cNvPr id="4" name="Text 2"/>
          <p:cNvSpPr/>
          <p:nvPr/>
        </p:nvSpPr>
        <p:spPr>
          <a:xfrm>
            <a:off x="833199" y="2226469"/>
            <a:ext cx="7477601" cy="1666399"/>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El Conjunto de Mandelbrot</a:t>
            </a:r>
            <a:endParaRPr lang="en-US" sz="5249" dirty="0"/>
          </a:p>
        </p:txBody>
      </p:sp>
      <p:sp>
        <p:nvSpPr>
          <p:cNvPr id="5" name="Text 3"/>
          <p:cNvSpPr/>
          <p:nvPr/>
        </p:nvSpPr>
        <p:spPr>
          <a:xfrm>
            <a:off x="833199" y="4226123"/>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El Conjunto de Mandelbrot es un fractal matemático altamente complejo y recursivo que muestra estructuras intrincadas a cualquier nivel de zoom. Descubierto por el matemático Benoît B. Mandelbrot en 1980, se genera a través de la iteración de simples ecuaciones matemáticas.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sp>
        <p:nvSpPr>
          <p:cNvPr id="4" name="Text 2"/>
          <p:cNvSpPr/>
          <p:nvPr/>
        </p:nvSpPr>
        <p:spPr>
          <a:xfrm>
            <a:off x="833199" y="2534722"/>
            <a:ext cx="480822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La Teoría del Caos</a:t>
            </a:r>
            <a:endParaRPr lang="en-US" sz="4374" dirty="0"/>
          </a:p>
        </p:txBody>
      </p:sp>
      <p:sp>
        <p:nvSpPr>
          <p:cNvPr id="5" name="Text 3"/>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El Conjunto de Mandelbrot es un ejemplo notable de sistemas caóticos. El caos en matemáticas se refiere a sistemas altamente sensibles donde pequeñas variaciones en las condiciones iniciales pueden llevar a resultados drásticamente diferentes. El estudio del Conjunto de Mandelbrot ha contribuido a nuestra comprensión de los sistemas caóticos y la teoría del caos en general.</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447330"/>
            <a:ext cx="240030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Geometría Fractal</a:t>
            </a:r>
            <a:endParaRPr lang="en-US" sz="2187" dirty="0"/>
          </a:p>
        </p:txBody>
      </p:sp>
      <p:sp>
        <p:nvSpPr>
          <p:cNvPr id="6" name="Text 3"/>
          <p:cNvSpPr/>
          <p:nvPr/>
        </p:nvSpPr>
        <p:spPr>
          <a:xfrm>
            <a:off x="833199" y="3294340"/>
            <a:ext cx="7477601"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El Conjunto de Mandelbrot es un ejemplo clásico de un objeto fractal. Los </a:t>
            </a:r>
            <a:r>
              <a:rPr lang="en-US" sz="1750" dirty="0" err="1">
                <a:solidFill>
                  <a:srgbClr val="EBECEF"/>
                </a:solidFill>
                <a:latin typeface="Epilogue" pitchFamily="34" charset="0"/>
                <a:ea typeface="Epilogue" pitchFamily="34" charset="-122"/>
                <a:cs typeface="Epilogue" pitchFamily="34" charset="-120"/>
              </a:rPr>
              <a:t>fractales</a:t>
            </a:r>
            <a:r>
              <a:rPr lang="en-US" sz="1750" dirty="0">
                <a:solidFill>
                  <a:srgbClr val="EBECEF"/>
                </a:solidFill>
                <a:latin typeface="Epilogue" pitchFamily="34" charset="0"/>
                <a:ea typeface="Epilogue" pitchFamily="34" charset="-122"/>
                <a:cs typeface="Epilogue" pitchFamily="34" charset="-120"/>
              </a:rPr>
              <a:t> exhiben auto-similitud a diferentes escalas, lo que significa que muestran patrones similares cuando se observan de cerca o desde lejos. La geometría fractal se utiliza para describir y modelar formas y estructuras en la naturaleza que no pueden representarse con formas geométricas tradicionales como círculos o triángulos.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539996"/>
          </a:xfrm>
          <a:prstGeom prst="rect">
            <a:avLst/>
          </a:prstGeom>
          <a:solidFill>
            <a:srgbClr val="080E26"/>
          </a:solidFill>
          <a:ln w="9644">
            <a:solidFill>
              <a:srgbClr val="565151"/>
            </a:solidFill>
            <a:prstDash val="solid"/>
          </a:ln>
        </p:spPr>
        <p:txBody>
          <a:bodyPr/>
          <a:lstStyle/>
          <a:p>
            <a:endParaRPr lang="es-MX"/>
          </a:p>
        </p:txBody>
      </p:sp>
      <p:sp>
        <p:nvSpPr>
          <p:cNvPr id="4" name="Shape 2"/>
          <p:cNvSpPr/>
          <p:nvPr/>
        </p:nvSpPr>
        <p:spPr>
          <a:xfrm>
            <a:off x="7299722" y="2371844"/>
            <a:ext cx="31075" cy="5740479"/>
          </a:xfrm>
          <a:prstGeom prst="rect">
            <a:avLst/>
          </a:prstGeom>
          <a:solidFill>
            <a:srgbClr val="303B69"/>
          </a:solidFill>
          <a:ln/>
        </p:spPr>
        <p:txBody>
          <a:bodyPr/>
          <a:lstStyle/>
          <a:p>
            <a:endParaRPr lang="es-MX"/>
          </a:p>
        </p:txBody>
      </p:sp>
      <p:sp>
        <p:nvSpPr>
          <p:cNvPr id="5" name="Shape 3"/>
          <p:cNvSpPr/>
          <p:nvPr/>
        </p:nvSpPr>
        <p:spPr>
          <a:xfrm>
            <a:off x="7490162" y="2652653"/>
            <a:ext cx="544354" cy="31075"/>
          </a:xfrm>
          <a:prstGeom prst="rect">
            <a:avLst/>
          </a:prstGeom>
          <a:solidFill>
            <a:srgbClr val="303B69"/>
          </a:solidFill>
          <a:ln/>
        </p:spPr>
        <p:txBody>
          <a:bodyPr/>
          <a:lstStyle/>
          <a:p>
            <a:endParaRPr lang="es-MX"/>
          </a:p>
        </p:txBody>
      </p:sp>
      <p:sp>
        <p:nvSpPr>
          <p:cNvPr id="6" name="Shape 4"/>
          <p:cNvSpPr/>
          <p:nvPr/>
        </p:nvSpPr>
        <p:spPr>
          <a:xfrm>
            <a:off x="7140238" y="2493288"/>
            <a:ext cx="349925" cy="349925"/>
          </a:xfrm>
          <a:prstGeom prst="roundRect">
            <a:avLst>
              <a:gd name="adj" fmla="val 20002"/>
            </a:avLst>
          </a:prstGeom>
          <a:solidFill>
            <a:srgbClr val="283157"/>
          </a:solidFill>
          <a:ln w="9644">
            <a:solidFill>
              <a:srgbClr val="303B69"/>
            </a:solidFill>
            <a:prstDash val="solid"/>
          </a:ln>
        </p:spPr>
        <p:txBody>
          <a:bodyPr/>
          <a:lstStyle/>
          <a:p>
            <a:endParaRPr lang="es-MX"/>
          </a:p>
        </p:txBody>
      </p:sp>
      <p:sp>
        <p:nvSpPr>
          <p:cNvPr id="7" name="Text 5"/>
          <p:cNvSpPr/>
          <p:nvPr/>
        </p:nvSpPr>
        <p:spPr>
          <a:xfrm>
            <a:off x="7261800" y="2522339"/>
            <a:ext cx="10668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1</a:t>
            </a:r>
            <a:endParaRPr lang="en-US" sz="1837" dirty="0"/>
          </a:p>
        </p:txBody>
      </p:sp>
      <p:sp>
        <p:nvSpPr>
          <p:cNvPr id="8" name="Text 6"/>
          <p:cNvSpPr/>
          <p:nvPr/>
        </p:nvSpPr>
        <p:spPr>
          <a:xfrm>
            <a:off x="8170664" y="2527340"/>
            <a:ext cx="2499360" cy="243007"/>
          </a:xfrm>
          <a:prstGeom prst="rect">
            <a:avLst/>
          </a:prstGeom>
          <a:noFill/>
          <a:ln/>
        </p:spPr>
        <p:txBody>
          <a:bodyPr wrap="none" rtlCol="0" anchor="t"/>
          <a:lstStyle/>
          <a:p>
            <a:pPr marL="0" indent="0" algn="l">
              <a:lnSpc>
                <a:spcPts val="1914"/>
              </a:lnSpc>
              <a:buNone/>
            </a:pPr>
            <a:r>
              <a:rPr lang="en-US" sz="1531" dirty="0">
                <a:solidFill>
                  <a:srgbClr val="EBECEF"/>
                </a:solidFill>
                <a:latin typeface="Fraunces" pitchFamily="34" charset="0"/>
                <a:ea typeface="Fraunces" pitchFamily="34" charset="-122"/>
                <a:cs typeface="Fraunces" pitchFamily="34" charset="-120"/>
              </a:rPr>
              <a:t>Gráficos por Computadora</a:t>
            </a:r>
            <a:endParaRPr lang="en-US" sz="1531" dirty="0"/>
          </a:p>
        </p:txBody>
      </p:sp>
      <p:sp>
        <p:nvSpPr>
          <p:cNvPr id="9" name="Text 7"/>
          <p:cNvSpPr/>
          <p:nvPr/>
        </p:nvSpPr>
        <p:spPr>
          <a:xfrm>
            <a:off x="8170664" y="2925842"/>
            <a:ext cx="2838569" cy="2984659"/>
          </a:xfrm>
          <a:prstGeom prst="rect">
            <a:avLst/>
          </a:prstGeom>
          <a:noFill/>
          <a:ln/>
        </p:spPr>
        <p:txBody>
          <a:bodyPr wrap="square" rtlCol="0" anchor="t"/>
          <a:lstStyle/>
          <a:p>
            <a:pPr marL="0" indent="0" algn="l">
              <a:lnSpc>
                <a:spcPts val="1960"/>
              </a:lnSpc>
              <a:buNone/>
            </a:pPr>
            <a:r>
              <a:rPr lang="en-US" sz="1225" dirty="0">
                <a:solidFill>
                  <a:srgbClr val="EBECEF"/>
                </a:solidFill>
                <a:latin typeface="Epilogue" pitchFamily="34" charset="0"/>
                <a:ea typeface="Epilogue" pitchFamily="34" charset="-122"/>
                <a:cs typeface="Epilogue" pitchFamily="34" charset="-120"/>
              </a:rPr>
              <a:t>El Conjunto de Mandelbrot es ampliamente utilizado en gráficos por computadora para generar paisajes y texturas realistas. Debido a su auto-similitud, los </a:t>
            </a:r>
            <a:r>
              <a:rPr lang="en-US" sz="1225" dirty="0" err="1">
                <a:solidFill>
                  <a:srgbClr val="EBECEF"/>
                </a:solidFill>
                <a:latin typeface="Epilogue" pitchFamily="34" charset="0"/>
                <a:ea typeface="Epilogue" pitchFamily="34" charset="-122"/>
                <a:cs typeface="Epilogue" pitchFamily="34" charset="-120"/>
              </a:rPr>
              <a:t>fractales</a:t>
            </a:r>
            <a:r>
              <a:rPr lang="en-US" sz="1225" dirty="0">
                <a:solidFill>
                  <a:srgbClr val="EBECEF"/>
                </a:solidFill>
                <a:latin typeface="Epilogue" pitchFamily="34" charset="0"/>
                <a:ea typeface="Epilogue" pitchFamily="34" charset="-122"/>
                <a:cs typeface="Epilogue" pitchFamily="34" charset="-120"/>
              </a:rPr>
              <a:t> pueden representar eficientemente detalles a diferentes niveles de zoom, lo que es particularmente útil en la generación de terrenos, texturas naturales y objetos 3D realistas en videojuegos y animación por computadora.</a:t>
            </a:r>
            <a:endParaRPr lang="en-US" sz="1225" dirty="0"/>
          </a:p>
        </p:txBody>
      </p:sp>
      <p:sp>
        <p:nvSpPr>
          <p:cNvPr id="10" name="Shape 8"/>
          <p:cNvSpPr/>
          <p:nvPr/>
        </p:nvSpPr>
        <p:spPr>
          <a:xfrm>
            <a:off x="6595884" y="3430250"/>
            <a:ext cx="544354" cy="31075"/>
          </a:xfrm>
          <a:prstGeom prst="rect">
            <a:avLst/>
          </a:prstGeom>
          <a:solidFill>
            <a:srgbClr val="303B69"/>
          </a:solidFill>
          <a:ln/>
        </p:spPr>
        <p:txBody>
          <a:bodyPr/>
          <a:lstStyle/>
          <a:p>
            <a:endParaRPr lang="es-MX"/>
          </a:p>
        </p:txBody>
      </p:sp>
      <p:sp>
        <p:nvSpPr>
          <p:cNvPr id="11" name="Shape 9"/>
          <p:cNvSpPr/>
          <p:nvPr/>
        </p:nvSpPr>
        <p:spPr>
          <a:xfrm>
            <a:off x="7140238" y="3270885"/>
            <a:ext cx="349925" cy="349925"/>
          </a:xfrm>
          <a:prstGeom prst="roundRect">
            <a:avLst>
              <a:gd name="adj" fmla="val 20002"/>
            </a:avLst>
          </a:prstGeom>
          <a:solidFill>
            <a:srgbClr val="283157"/>
          </a:solidFill>
          <a:ln w="9644">
            <a:solidFill>
              <a:srgbClr val="303B69"/>
            </a:solidFill>
            <a:prstDash val="solid"/>
          </a:ln>
        </p:spPr>
        <p:txBody>
          <a:bodyPr/>
          <a:lstStyle/>
          <a:p>
            <a:endParaRPr lang="es-MX"/>
          </a:p>
        </p:txBody>
      </p:sp>
      <p:sp>
        <p:nvSpPr>
          <p:cNvPr id="12" name="Text 10"/>
          <p:cNvSpPr/>
          <p:nvPr/>
        </p:nvSpPr>
        <p:spPr>
          <a:xfrm>
            <a:off x="7242750" y="3299936"/>
            <a:ext cx="144780" cy="291703"/>
          </a:xfrm>
          <a:prstGeom prst="rect">
            <a:avLst/>
          </a:prstGeom>
          <a:noFill/>
          <a:ln/>
        </p:spPr>
        <p:txBody>
          <a:bodyPr wrap="none" rtlCol="0" anchor="t"/>
          <a:lstStyle/>
          <a:p>
            <a:pPr marL="0" indent="0" algn="ctr">
              <a:lnSpc>
                <a:spcPts val="2296"/>
              </a:lnSpc>
              <a:buNone/>
            </a:pPr>
            <a:r>
              <a:rPr lang="en-US" sz="1837" dirty="0">
                <a:solidFill>
                  <a:srgbClr val="EBECEF"/>
                </a:solidFill>
                <a:latin typeface="Fraunces" pitchFamily="34" charset="0"/>
                <a:ea typeface="Fraunces" pitchFamily="34" charset="-122"/>
                <a:cs typeface="Fraunces" pitchFamily="34" charset="-120"/>
              </a:rPr>
              <a:t>2</a:t>
            </a:r>
            <a:endParaRPr lang="en-US" sz="1837" dirty="0"/>
          </a:p>
        </p:txBody>
      </p:sp>
      <p:sp>
        <p:nvSpPr>
          <p:cNvPr id="13" name="Text 11"/>
          <p:cNvSpPr/>
          <p:nvPr/>
        </p:nvSpPr>
        <p:spPr>
          <a:xfrm>
            <a:off x="3621167" y="3304937"/>
            <a:ext cx="2838569" cy="486013"/>
          </a:xfrm>
          <a:prstGeom prst="rect">
            <a:avLst/>
          </a:prstGeom>
          <a:noFill/>
          <a:ln/>
        </p:spPr>
        <p:txBody>
          <a:bodyPr wrap="square" rtlCol="0" anchor="t"/>
          <a:lstStyle/>
          <a:p>
            <a:pPr marL="0" indent="0" algn="r">
              <a:lnSpc>
                <a:spcPts val="1914"/>
              </a:lnSpc>
              <a:buNone/>
            </a:pPr>
            <a:r>
              <a:rPr lang="en-US" sz="1531" dirty="0">
                <a:solidFill>
                  <a:srgbClr val="EBECEF"/>
                </a:solidFill>
                <a:latin typeface="Fraunces" pitchFamily="34" charset="0"/>
                <a:ea typeface="Fraunces" pitchFamily="34" charset="-122"/>
                <a:cs typeface="Fraunces" pitchFamily="34" charset="-120"/>
              </a:rPr>
              <a:t>Generación de Imágenes Artísticas</a:t>
            </a:r>
            <a:endParaRPr lang="en-US" sz="1531" dirty="0"/>
          </a:p>
        </p:txBody>
      </p:sp>
      <p:sp>
        <p:nvSpPr>
          <p:cNvPr id="14" name="Text 12"/>
          <p:cNvSpPr/>
          <p:nvPr/>
        </p:nvSpPr>
        <p:spPr>
          <a:xfrm>
            <a:off x="3621167" y="3946446"/>
            <a:ext cx="2838569" cy="2984659"/>
          </a:xfrm>
          <a:prstGeom prst="rect">
            <a:avLst/>
          </a:prstGeom>
          <a:noFill/>
          <a:ln/>
        </p:spPr>
        <p:txBody>
          <a:bodyPr wrap="square" rtlCol="0" anchor="t"/>
          <a:lstStyle/>
          <a:p>
            <a:pPr marL="0" indent="0" algn="r">
              <a:lnSpc>
                <a:spcPts val="1960"/>
              </a:lnSpc>
              <a:buNone/>
            </a:pPr>
            <a:r>
              <a:rPr lang="en-US" sz="1225" dirty="0">
                <a:solidFill>
                  <a:srgbClr val="EBECEF"/>
                </a:solidFill>
                <a:latin typeface="Epilogue" pitchFamily="34" charset="0"/>
                <a:ea typeface="Epilogue" pitchFamily="34" charset="-122"/>
                <a:cs typeface="Epilogue" pitchFamily="34" charset="-120"/>
              </a:rPr>
              <a:t>La belleza visual del Conjunto de Mandelbrot ha llevado a su apreciación como una forma de arte matemático. Artistas y diseñadores crean imágenes </a:t>
            </a:r>
            <a:r>
              <a:rPr lang="en-US" sz="1225" dirty="0" err="1">
                <a:solidFill>
                  <a:srgbClr val="EBECEF"/>
                </a:solidFill>
                <a:latin typeface="Epilogue" pitchFamily="34" charset="0"/>
                <a:ea typeface="Epilogue" pitchFamily="34" charset="-122"/>
                <a:cs typeface="Epilogue" pitchFamily="34" charset="-120"/>
              </a:rPr>
              <a:t>fractales</a:t>
            </a:r>
            <a:r>
              <a:rPr lang="en-US" sz="1225" dirty="0">
                <a:solidFill>
                  <a:srgbClr val="EBECEF"/>
                </a:solidFill>
                <a:latin typeface="Epilogue" pitchFamily="34" charset="0"/>
                <a:ea typeface="Epilogue" pitchFamily="34" charset="-122"/>
                <a:cs typeface="Epilogue" pitchFamily="34" charset="-120"/>
              </a:rPr>
              <a:t> para expresar complejidad y estructura inherente a través de patrones repetidos. Estas creaciones artísticas a menudo se basan en algoritmos matemáticos que generan </a:t>
            </a:r>
            <a:r>
              <a:rPr lang="en-US" sz="1225" dirty="0" err="1">
                <a:solidFill>
                  <a:srgbClr val="EBECEF"/>
                </a:solidFill>
                <a:latin typeface="Epilogue" pitchFamily="34" charset="0"/>
                <a:ea typeface="Epilogue" pitchFamily="34" charset="-122"/>
                <a:cs typeface="Epilogue" pitchFamily="34" charset="-120"/>
              </a:rPr>
              <a:t>fractales</a:t>
            </a:r>
            <a:r>
              <a:rPr lang="en-US" sz="1225" dirty="0">
                <a:solidFill>
                  <a:srgbClr val="EBECEF"/>
                </a:solidFill>
                <a:latin typeface="Epilogue" pitchFamily="34" charset="0"/>
                <a:ea typeface="Epilogue" pitchFamily="34" charset="-122"/>
                <a:cs typeface="Epilogue" pitchFamily="34" charset="-120"/>
              </a:rPr>
              <a:t> de Mandelbrot y otros tipos de </a:t>
            </a:r>
            <a:r>
              <a:rPr lang="en-US" sz="1225" dirty="0" err="1">
                <a:solidFill>
                  <a:srgbClr val="EBECEF"/>
                </a:solidFill>
                <a:latin typeface="Epilogue" pitchFamily="34" charset="0"/>
                <a:ea typeface="Epilogue" pitchFamily="34" charset="-122"/>
                <a:cs typeface="Epilogue" pitchFamily="34" charset="-120"/>
              </a:rPr>
              <a:t>fractales</a:t>
            </a:r>
            <a:r>
              <a:rPr lang="en-US" sz="1225" dirty="0">
                <a:solidFill>
                  <a:srgbClr val="EBECEF"/>
                </a:solidFill>
                <a:latin typeface="Epilogue" pitchFamily="34" charset="0"/>
                <a:ea typeface="Epilogue" pitchFamily="34" charset="-122"/>
                <a:cs typeface="Epilogue" pitchFamily="34" charset="-120"/>
              </a:rPr>
              <a:t>.</a:t>
            </a:r>
            <a:endParaRPr lang="en-US" sz="1225" dirty="0"/>
          </a:p>
        </p:txBody>
      </p:sp>
      <p:pic>
        <p:nvPicPr>
          <p:cNvPr id="15" name="Image 0" descr="preencoded.png"/>
          <p:cNvPicPr>
            <a:picLocks noChangeAspect="1"/>
          </p:cNvPicPr>
          <p:nvPr/>
        </p:nvPicPr>
        <p:blipFill>
          <a:blip r:embed="rId3"/>
          <a:stretch>
            <a:fillRect/>
          </a:stretch>
        </p:blipFill>
        <p:spPr>
          <a:xfrm>
            <a:off x="0" y="0"/>
            <a:ext cx="14630400" cy="19441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5" name="Shape 2"/>
          <p:cNvSpPr/>
          <p:nvPr/>
        </p:nvSpPr>
        <p:spPr>
          <a:xfrm>
            <a:off x="0" y="0"/>
            <a:ext cx="14630400" cy="8229600"/>
          </a:xfrm>
          <a:prstGeom prst="rect">
            <a:avLst/>
          </a:prstGeom>
          <a:solidFill>
            <a:srgbClr val="080E26">
              <a:alpha val="80000"/>
            </a:srgbClr>
          </a:solidFill>
          <a:ln/>
        </p:spPr>
        <p:txBody>
          <a:bodyPr/>
          <a:lstStyle/>
          <a:p>
            <a:endParaRPr lang="es-MX"/>
          </a:p>
        </p:txBody>
      </p:sp>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Shape 3"/>
          <p:cNvSpPr/>
          <p:nvPr/>
        </p:nvSpPr>
        <p:spPr>
          <a:xfrm>
            <a:off x="2037993" y="1292185"/>
            <a:ext cx="3370064" cy="5645110"/>
          </a:xfrm>
          <a:prstGeom prst="roundRect">
            <a:avLst>
              <a:gd name="adj" fmla="val 2967"/>
            </a:avLst>
          </a:prstGeom>
          <a:solidFill>
            <a:srgbClr val="283157"/>
          </a:solidFill>
          <a:ln w="13811">
            <a:solidFill>
              <a:srgbClr val="303B69"/>
            </a:solidFill>
            <a:prstDash val="solid"/>
          </a:ln>
        </p:spPr>
        <p:txBody>
          <a:bodyPr/>
          <a:lstStyle/>
          <a:p>
            <a:endParaRPr lang="es-MX"/>
          </a:p>
        </p:txBody>
      </p:sp>
      <p:sp>
        <p:nvSpPr>
          <p:cNvPr id="7" name="Text 4"/>
          <p:cNvSpPr/>
          <p:nvPr/>
        </p:nvSpPr>
        <p:spPr>
          <a:xfrm>
            <a:off x="2273975" y="1528167"/>
            <a:ext cx="28575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Explorando el infinito</a:t>
            </a:r>
            <a:endParaRPr lang="en-US" sz="2187" dirty="0"/>
          </a:p>
        </p:txBody>
      </p:sp>
      <p:sp>
        <p:nvSpPr>
          <p:cNvPr id="8" name="Text 5"/>
          <p:cNvSpPr/>
          <p:nvPr/>
        </p:nvSpPr>
        <p:spPr>
          <a:xfrm>
            <a:off x="2273975" y="2097524"/>
            <a:ext cx="2898100" cy="3198614"/>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Adéntrate en las infinitas complejidades y patrones hipnotizantes del Conjunto de Mandelbrot. Cada zoom revela nuevas maravillas y detalles ocultos, invitándote a un mundo de descubrimiento infinito.</a:t>
            </a:r>
            <a:endParaRPr lang="en-US" sz="1750" dirty="0"/>
          </a:p>
        </p:txBody>
      </p:sp>
      <p:sp>
        <p:nvSpPr>
          <p:cNvPr id="9" name="Shape 6"/>
          <p:cNvSpPr/>
          <p:nvPr/>
        </p:nvSpPr>
        <p:spPr>
          <a:xfrm>
            <a:off x="5630228" y="1292185"/>
            <a:ext cx="3370064" cy="5645110"/>
          </a:xfrm>
          <a:prstGeom prst="roundRect">
            <a:avLst>
              <a:gd name="adj" fmla="val 2967"/>
            </a:avLst>
          </a:prstGeom>
          <a:solidFill>
            <a:srgbClr val="283157"/>
          </a:solidFill>
          <a:ln w="13811">
            <a:solidFill>
              <a:srgbClr val="303B69"/>
            </a:solidFill>
            <a:prstDash val="solid"/>
          </a:ln>
        </p:spPr>
        <p:txBody>
          <a:bodyPr/>
          <a:lstStyle/>
          <a:p>
            <a:endParaRPr lang="es-MX"/>
          </a:p>
        </p:txBody>
      </p:sp>
      <p:sp>
        <p:nvSpPr>
          <p:cNvPr id="10" name="Text 7"/>
          <p:cNvSpPr/>
          <p:nvPr/>
        </p:nvSpPr>
        <p:spPr>
          <a:xfrm>
            <a:off x="5866209" y="1528167"/>
            <a:ext cx="289810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Conectando Diversos Campos</a:t>
            </a:r>
            <a:endParaRPr lang="en-US" sz="2187" dirty="0"/>
          </a:p>
        </p:txBody>
      </p:sp>
      <p:sp>
        <p:nvSpPr>
          <p:cNvPr id="11" name="Text 8"/>
          <p:cNvSpPr/>
          <p:nvPr/>
        </p:nvSpPr>
        <p:spPr>
          <a:xfrm>
            <a:off x="5866209" y="2444710"/>
            <a:ext cx="2898100" cy="355401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El estudio del Conjunto de Mandelbrot conecta diversos campos, uniendo matemáticas, física, ciencias de la computación y arte. Su belleza y complejidad inspiran la colaboración y la exploración interdisciplinaria.</a:t>
            </a:r>
            <a:endParaRPr lang="en-US" sz="1750" dirty="0"/>
          </a:p>
        </p:txBody>
      </p:sp>
      <p:sp>
        <p:nvSpPr>
          <p:cNvPr id="12" name="Shape 9"/>
          <p:cNvSpPr/>
          <p:nvPr/>
        </p:nvSpPr>
        <p:spPr>
          <a:xfrm>
            <a:off x="9222462" y="1292185"/>
            <a:ext cx="3370064" cy="5645110"/>
          </a:xfrm>
          <a:prstGeom prst="roundRect">
            <a:avLst>
              <a:gd name="adj" fmla="val 2967"/>
            </a:avLst>
          </a:prstGeom>
          <a:solidFill>
            <a:srgbClr val="283157"/>
          </a:solidFill>
          <a:ln w="13811">
            <a:solidFill>
              <a:srgbClr val="303B69"/>
            </a:solidFill>
            <a:prstDash val="solid"/>
          </a:ln>
        </p:spPr>
        <p:txBody>
          <a:bodyPr/>
          <a:lstStyle/>
          <a:p>
            <a:endParaRPr lang="es-MX"/>
          </a:p>
        </p:txBody>
      </p:sp>
      <p:sp>
        <p:nvSpPr>
          <p:cNvPr id="13" name="Text 10"/>
          <p:cNvSpPr/>
          <p:nvPr/>
        </p:nvSpPr>
        <p:spPr>
          <a:xfrm>
            <a:off x="9458444" y="1528167"/>
            <a:ext cx="2898100" cy="1041559"/>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Descubriendo los Secretos de la Naturaleza</a:t>
            </a:r>
            <a:endParaRPr lang="en-US" sz="2187" dirty="0"/>
          </a:p>
        </p:txBody>
      </p:sp>
      <p:sp>
        <p:nvSpPr>
          <p:cNvPr id="14" name="Text 11"/>
          <p:cNvSpPr/>
          <p:nvPr/>
        </p:nvSpPr>
        <p:spPr>
          <a:xfrm>
            <a:off x="9458444" y="2791897"/>
            <a:ext cx="2898100" cy="3909417"/>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Los patrones </a:t>
            </a:r>
            <a:r>
              <a:rPr lang="en-US" sz="1750" dirty="0" err="1">
                <a:solidFill>
                  <a:srgbClr val="EBECEF"/>
                </a:solidFill>
                <a:latin typeface="Epilogue" pitchFamily="34" charset="0"/>
                <a:ea typeface="Epilogue" pitchFamily="34" charset="-122"/>
                <a:cs typeface="Epilogue" pitchFamily="34" charset="-120"/>
              </a:rPr>
              <a:t>fractales</a:t>
            </a:r>
            <a:r>
              <a:rPr lang="en-US" sz="1750" dirty="0">
                <a:solidFill>
                  <a:srgbClr val="EBECEF"/>
                </a:solidFill>
                <a:latin typeface="Epilogue" pitchFamily="34" charset="0"/>
                <a:ea typeface="Epilogue" pitchFamily="34" charset="-122"/>
                <a:cs typeface="Epilogue" pitchFamily="34" charset="-120"/>
              </a:rPr>
              <a:t> se encuentran en todo el mundo natural, desde los patrones ramificados de los árboles hasta las espirales de las galaxias. El Conjunto de Mandelbrot ofrece una ventana matemática a las estructuras subyacentes de la naturaleza.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5" name="Shape 2"/>
          <p:cNvSpPr/>
          <p:nvPr/>
        </p:nvSpPr>
        <p:spPr>
          <a:xfrm>
            <a:off x="0" y="0"/>
            <a:ext cx="14630400" cy="8229600"/>
          </a:xfrm>
          <a:prstGeom prst="rect">
            <a:avLst/>
          </a:prstGeom>
          <a:solidFill>
            <a:srgbClr val="080E26">
              <a:alpha val="80000"/>
            </a:srgbClr>
          </a:solidFill>
          <a:ln/>
        </p:spPr>
        <p:txBody>
          <a:bodyPr/>
          <a:lstStyle/>
          <a:p>
            <a:endParaRPr lang="es-MX"/>
          </a:p>
        </p:txBody>
      </p:sp>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1067157"/>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Aplicaciones en Gráficos por Computadora</a:t>
            </a:r>
            <a:endParaRPr lang="en-US" sz="4374" dirty="0"/>
          </a:p>
        </p:txBody>
      </p:sp>
      <p:sp>
        <p:nvSpPr>
          <p:cNvPr id="7" name="Shape 4"/>
          <p:cNvSpPr/>
          <p:nvPr/>
        </p:nvSpPr>
        <p:spPr>
          <a:xfrm>
            <a:off x="2037993" y="2962751"/>
            <a:ext cx="499943" cy="499943"/>
          </a:xfrm>
          <a:prstGeom prst="roundRect">
            <a:avLst>
              <a:gd name="adj" fmla="val 20000"/>
            </a:avLst>
          </a:prstGeom>
          <a:solidFill>
            <a:srgbClr val="283157"/>
          </a:solidFill>
          <a:ln w="13811">
            <a:solidFill>
              <a:srgbClr val="303B69"/>
            </a:solidFill>
            <a:prstDash val="solid"/>
          </a:ln>
        </p:spPr>
        <p:txBody>
          <a:bodyPr/>
          <a:lstStyle/>
          <a:p>
            <a:endParaRPr lang="es-MX"/>
          </a:p>
        </p:txBody>
      </p:sp>
      <p:sp>
        <p:nvSpPr>
          <p:cNvPr id="8" name="Text 5"/>
          <p:cNvSpPr/>
          <p:nvPr/>
        </p:nvSpPr>
        <p:spPr>
          <a:xfrm>
            <a:off x="2211705" y="3004423"/>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9" name="Text 6"/>
          <p:cNvSpPr/>
          <p:nvPr/>
        </p:nvSpPr>
        <p:spPr>
          <a:xfrm>
            <a:off x="2760107" y="3039070"/>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Generación de Terrenos Realistas</a:t>
            </a:r>
            <a:endParaRPr lang="en-US" sz="2187" dirty="0"/>
          </a:p>
        </p:txBody>
      </p:sp>
      <p:sp>
        <p:nvSpPr>
          <p:cNvPr id="10" name="Text 7"/>
          <p:cNvSpPr/>
          <p:nvPr/>
        </p:nvSpPr>
        <p:spPr>
          <a:xfrm>
            <a:off x="2760107" y="3955613"/>
            <a:ext cx="2647950" cy="284321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Los algoritmos </a:t>
            </a:r>
            <a:r>
              <a:rPr lang="en-US" sz="1750" dirty="0" err="1">
                <a:solidFill>
                  <a:srgbClr val="EBECEF"/>
                </a:solidFill>
                <a:latin typeface="Epilogue" pitchFamily="34" charset="0"/>
                <a:ea typeface="Epilogue" pitchFamily="34" charset="-122"/>
                <a:cs typeface="Epilogue" pitchFamily="34" charset="-120"/>
              </a:rPr>
              <a:t>fractales</a:t>
            </a:r>
            <a:r>
              <a:rPr lang="en-US" sz="1750" dirty="0">
                <a:solidFill>
                  <a:srgbClr val="EBECEF"/>
                </a:solidFill>
                <a:latin typeface="Epilogue" pitchFamily="34" charset="0"/>
                <a:ea typeface="Epilogue" pitchFamily="34" charset="-122"/>
                <a:cs typeface="Epilogue" pitchFamily="34" charset="-120"/>
              </a:rPr>
              <a:t> basados en el conjunto de Mandelbrot se utilizan para generar terrenos que parecen naturales en videojuegos y simulaciones.</a:t>
            </a:r>
            <a:endParaRPr lang="en-US" sz="1750" dirty="0"/>
          </a:p>
        </p:txBody>
      </p:sp>
      <p:sp>
        <p:nvSpPr>
          <p:cNvPr id="11" name="Shape 8"/>
          <p:cNvSpPr/>
          <p:nvPr/>
        </p:nvSpPr>
        <p:spPr>
          <a:xfrm>
            <a:off x="5630228" y="2962751"/>
            <a:ext cx="499943" cy="499943"/>
          </a:xfrm>
          <a:prstGeom prst="roundRect">
            <a:avLst>
              <a:gd name="adj" fmla="val 20000"/>
            </a:avLst>
          </a:prstGeom>
          <a:solidFill>
            <a:srgbClr val="283157"/>
          </a:solidFill>
          <a:ln w="13811">
            <a:solidFill>
              <a:srgbClr val="303B69"/>
            </a:solidFill>
            <a:prstDash val="solid"/>
          </a:ln>
        </p:spPr>
        <p:txBody>
          <a:bodyPr/>
          <a:lstStyle/>
          <a:p>
            <a:endParaRPr lang="es-MX"/>
          </a:p>
        </p:txBody>
      </p:sp>
      <p:sp>
        <p:nvSpPr>
          <p:cNvPr id="12" name="Text 9"/>
          <p:cNvSpPr/>
          <p:nvPr/>
        </p:nvSpPr>
        <p:spPr>
          <a:xfrm>
            <a:off x="5777270" y="3004423"/>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3" name="Text 10"/>
          <p:cNvSpPr/>
          <p:nvPr/>
        </p:nvSpPr>
        <p:spPr>
          <a:xfrm>
            <a:off x="6352342" y="3039070"/>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Mapeo de Texturas Complejas</a:t>
            </a:r>
            <a:endParaRPr lang="en-US" sz="2187" dirty="0"/>
          </a:p>
        </p:txBody>
      </p:sp>
      <p:sp>
        <p:nvSpPr>
          <p:cNvPr id="14" name="Text 11"/>
          <p:cNvSpPr/>
          <p:nvPr/>
        </p:nvSpPr>
        <p:spPr>
          <a:xfrm>
            <a:off x="6352342" y="3955613"/>
            <a:ext cx="2647950" cy="284321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Las texturas basadas en el conjunto de Mandelbrot añaden complejidad y realismo a escenas generadas por computadora, que van desde paisajes hasta objetos virtuales.</a:t>
            </a:r>
            <a:endParaRPr lang="en-US" sz="1750" dirty="0"/>
          </a:p>
        </p:txBody>
      </p:sp>
      <p:sp>
        <p:nvSpPr>
          <p:cNvPr id="15" name="Shape 12"/>
          <p:cNvSpPr/>
          <p:nvPr/>
        </p:nvSpPr>
        <p:spPr>
          <a:xfrm>
            <a:off x="9222462" y="2962751"/>
            <a:ext cx="499943" cy="499943"/>
          </a:xfrm>
          <a:prstGeom prst="roundRect">
            <a:avLst>
              <a:gd name="adj" fmla="val 20000"/>
            </a:avLst>
          </a:prstGeom>
          <a:solidFill>
            <a:srgbClr val="283157"/>
          </a:solidFill>
          <a:ln w="13811">
            <a:solidFill>
              <a:srgbClr val="303B69"/>
            </a:solidFill>
            <a:prstDash val="solid"/>
          </a:ln>
        </p:spPr>
        <p:txBody>
          <a:bodyPr/>
          <a:lstStyle/>
          <a:p>
            <a:endParaRPr lang="es-MX"/>
          </a:p>
        </p:txBody>
      </p:sp>
      <p:sp>
        <p:nvSpPr>
          <p:cNvPr id="16" name="Text 13"/>
          <p:cNvSpPr/>
          <p:nvPr/>
        </p:nvSpPr>
        <p:spPr>
          <a:xfrm>
            <a:off x="9380934" y="3004423"/>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7" name="Text 14"/>
          <p:cNvSpPr/>
          <p:nvPr/>
        </p:nvSpPr>
        <p:spPr>
          <a:xfrm>
            <a:off x="9944576" y="3039070"/>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Efectos Visuales</a:t>
            </a:r>
            <a:endParaRPr lang="en-US" sz="2187" dirty="0"/>
          </a:p>
        </p:txBody>
      </p:sp>
      <p:sp>
        <p:nvSpPr>
          <p:cNvPr id="18" name="Text 15"/>
          <p:cNvSpPr/>
          <p:nvPr/>
        </p:nvSpPr>
        <p:spPr>
          <a:xfrm>
            <a:off x="9944576" y="3608427"/>
            <a:ext cx="2647950" cy="355401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Las propiedades </a:t>
            </a:r>
            <a:r>
              <a:rPr lang="en-US" sz="1750" dirty="0" err="1">
                <a:solidFill>
                  <a:srgbClr val="EBECEF"/>
                </a:solidFill>
                <a:latin typeface="Epilogue" pitchFamily="34" charset="0"/>
                <a:ea typeface="Epilogue" pitchFamily="34" charset="-122"/>
                <a:cs typeface="Epilogue" pitchFamily="34" charset="-120"/>
              </a:rPr>
              <a:t>fractales</a:t>
            </a:r>
            <a:r>
              <a:rPr lang="en-US" sz="1750" dirty="0">
                <a:solidFill>
                  <a:srgbClr val="EBECEF"/>
                </a:solidFill>
                <a:latin typeface="Epilogue" pitchFamily="34" charset="0"/>
                <a:ea typeface="Epilogue" pitchFamily="34" charset="-122"/>
                <a:cs typeface="Epilogue" pitchFamily="34" charset="-120"/>
              </a:rPr>
              <a:t> del conjunto de Mandelbrot se aprovechan para producir efectos visuales impresionantes y entornos surrealistas en películas y animaciones.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1311">
            <a:solidFill>
              <a:srgbClr val="565151"/>
            </a:solidFill>
            <a:prstDash val="solid"/>
          </a:ln>
        </p:spPr>
        <p:txBody>
          <a:bodyPr/>
          <a:lstStyle/>
          <a:p>
            <a:endParaRPr lang="es-MX"/>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Shape 2"/>
          <p:cNvSpPr/>
          <p:nvPr/>
        </p:nvSpPr>
        <p:spPr>
          <a:xfrm>
            <a:off x="938332" y="1082754"/>
            <a:ext cx="36433" cy="6063972"/>
          </a:xfrm>
          <a:prstGeom prst="rect">
            <a:avLst/>
          </a:prstGeom>
          <a:solidFill>
            <a:srgbClr val="303B69"/>
          </a:solidFill>
          <a:ln/>
        </p:spPr>
        <p:txBody>
          <a:bodyPr/>
          <a:lstStyle/>
          <a:p>
            <a:endParaRPr lang="es-MX"/>
          </a:p>
        </p:txBody>
      </p:sp>
      <p:sp>
        <p:nvSpPr>
          <p:cNvPr id="6" name="Shape 3"/>
          <p:cNvSpPr/>
          <p:nvPr/>
        </p:nvSpPr>
        <p:spPr>
          <a:xfrm>
            <a:off x="1161514" y="1411724"/>
            <a:ext cx="637699" cy="36433"/>
          </a:xfrm>
          <a:prstGeom prst="rect">
            <a:avLst/>
          </a:prstGeom>
          <a:solidFill>
            <a:srgbClr val="303B69"/>
          </a:solidFill>
          <a:ln/>
        </p:spPr>
        <p:txBody>
          <a:bodyPr/>
          <a:lstStyle/>
          <a:p>
            <a:endParaRPr lang="es-MX"/>
          </a:p>
        </p:txBody>
      </p:sp>
      <p:sp>
        <p:nvSpPr>
          <p:cNvPr id="7" name="Shape 4"/>
          <p:cNvSpPr/>
          <p:nvPr/>
        </p:nvSpPr>
        <p:spPr>
          <a:xfrm>
            <a:off x="751582" y="1225034"/>
            <a:ext cx="409932" cy="409932"/>
          </a:xfrm>
          <a:prstGeom prst="roundRect">
            <a:avLst>
              <a:gd name="adj" fmla="val 20002"/>
            </a:avLst>
          </a:prstGeom>
          <a:solidFill>
            <a:srgbClr val="283157"/>
          </a:solidFill>
          <a:ln w="11311">
            <a:solidFill>
              <a:srgbClr val="303B69"/>
            </a:solidFill>
            <a:prstDash val="solid"/>
          </a:ln>
        </p:spPr>
        <p:txBody>
          <a:bodyPr/>
          <a:lstStyle/>
          <a:p>
            <a:endParaRPr lang="es-MX"/>
          </a:p>
        </p:txBody>
      </p:sp>
      <p:sp>
        <p:nvSpPr>
          <p:cNvPr id="8" name="Text 5"/>
          <p:cNvSpPr/>
          <p:nvPr/>
        </p:nvSpPr>
        <p:spPr>
          <a:xfrm>
            <a:off x="895529" y="1259086"/>
            <a:ext cx="121920" cy="341709"/>
          </a:xfrm>
          <a:prstGeom prst="rect">
            <a:avLst/>
          </a:prstGeom>
          <a:noFill/>
          <a:ln/>
        </p:spPr>
        <p:txBody>
          <a:bodyPr wrap="none" rtlCol="0" anchor="t"/>
          <a:lstStyle/>
          <a:p>
            <a:pPr marL="0" indent="0" algn="ctr">
              <a:lnSpc>
                <a:spcPts val="2690"/>
              </a:lnSpc>
              <a:buNone/>
            </a:pPr>
            <a:r>
              <a:rPr lang="en-US" sz="2152" dirty="0">
                <a:solidFill>
                  <a:srgbClr val="EBECEF"/>
                </a:solidFill>
                <a:latin typeface="Fraunces" pitchFamily="34" charset="0"/>
                <a:ea typeface="Fraunces" pitchFamily="34" charset="-122"/>
                <a:cs typeface="Fraunces" pitchFamily="34" charset="-120"/>
              </a:rPr>
              <a:t>1</a:t>
            </a:r>
            <a:endParaRPr lang="en-US" sz="2152" dirty="0"/>
          </a:p>
        </p:txBody>
      </p:sp>
      <p:sp>
        <p:nvSpPr>
          <p:cNvPr id="9" name="Text 6"/>
          <p:cNvSpPr/>
          <p:nvPr/>
        </p:nvSpPr>
        <p:spPr>
          <a:xfrm>
            <a:off x="1958697" y="1264920"/>
            <a:ext cx="2453640" cy="284678"/>
          </a:xfrm>
          <a:prstGeom prst="rect">
            <a:avLst/>
          </a:prstGeom>
          <a:noFill/>
          <a:ln/>
        </p:spPr>
        <p:txBody>
          <a:bodyPr wrap="none" rtlCol="0" anchor="t"/>
          <a:lstStyle/>
          <a:p>
            <a:pPr marL="0" indent="0" algn="l">
              <a:lnSpc>
                <a:spcPts val="2242"/>
              </a:lnSpc>
              <a:buNone/>
            </a:pPr>
            <a:r>
              <a:rPr lang="en-US" sz="1793" dirty="0">
                <a:solidFill>
                  <a:srgbClr val="EBECEF"/>
                </a:solidFill>
                <a:latin typeface="Fraunces" pitchFamily="34" charset="0"/>
                <a:ea typeface="Fraunces" pitchFamily="34" charset="-122"/>
                <a:cs typeface="Fraunces" pitchFamily="34" charset="-120"/>
              </a:rPr>
              <a:t>Un Mundo Matemático</a:t>
            </a:r>
            <a:endParaRPr lang="en-US" sz="1793" dirty="0"/>
          </a:p>
        </p:txBody>
      </p:sp>
      <p:sp>
        <p:nvSpPr>
          <p:cNvPr id="10" name="Text 7"/>
          <p:cNvSpPr/>
          <p:nvPr/>
        </p:nvSpPr>
        <p:spPr>
          <a:xfrm>
            <a:off x="1958697" y="1731764"/>
            <a:ext cx="6502003" cy="1165860"/>
          </a:xfrm>
          <a:prstGeom prst="rect">
            <a:avLst/>
          </a:prstGeom>
          <a:noFill/>
          <a:ln/>
        </p:spPr>
        <p:txBody>
          <a:bodyPr wrap="square" rtlCol="0" anchor="t"/>
          <a:lstStyle/>
          <a:p>
            <a:pPr marL="0" indent="0" algn="l">
              <a:lnSpc>
                <a:spcPts val="2296"/>
              </a:lnSpc>
              <a:buNone/>
            </a:pPr>
            <a:r>
              <a:rPr lang="en-US" sz="1435" dirty="0">
                <a:solidFill>
                  <a:srgbClr val="EBECEF"/>
                </a:solidFill>
                <a:latin typeface="Epilogue" pitchFamily="34" charset="0"/>
                <a:ea typeface="Epilogue" pitchFamily="34" charset="-122"/>
                <a:cs typeface="Epilogue" pitchFamily="34" charset="-120"/>
              </a:rPr>
              <a:t>Explora la belleza surrealista del conjunto de Mandelbrot, donde el infinito se encuentra con patrones intrincados. Adéntrate en sus profundidades infinitas y descubre las maravillas de las matemáticas </a:t>
            </a:r>
            <a:r>
              <a:rPr lang="en-US" sz="1435" dirty="0" err="1">
                <a:solidFill>
                  <a:srgbClr val="EBECEF"/>
                </a:solidFill>
                <a:latin typeface="Epilogue" pitchFamily="34" charset="0"/>
                <a:ea typeface="Epilogue" pitchFamily="34" charset="-122"/>
                <a:cs typeface="Epilogue" pitchFamily="34" charset="-120"/>
              </a:rPr>
              <a:t>fractales</a:t>
            </a:r>
            <a:r>
              <a:rPr lang="en-US" sz="1435" dirty="0">
                <a:solidFill>
                  <a:srgbClr val="EBECEF"/>
                </a:solidFill>
                <a:latin typeface="Epilogue" pitchFamily="34" charset="0"/>
                <a:ea typeface="Epilogue" pitchFamily="34" charset="-122"/>
                <a:cs typeface="Epilogue" pitchFamily="34" charset="-120"/>
              </a:rPr>
              <a:t>.</a:t>
            </a:r>
            <a:endParaRPr lang="en-US" sz="1435" dirty="0"/>
          </a:p>
        </p:txBody>
      </p:sp>
      <p:sp>
        <p:nvSpPr>
          <p:cNvPr id="11" name="Shape 8"/>
          <p:cNvSpPr/>
          <p:nvPr/>
        </p:nvSpPr>
        <p:spPr>
          <a:xfrm>
            <a:off x="1161514" y="3590925"/>
            <a:ext cx="637699" cy="36433"/>
          </a:xfrm>
          <a:prstGeom prst="rect">
            <a:avLst/>
          </a:prstGeom>
          <a:solidFill>
            <a:srgbClr val="303B69"/>
          </a:solidFill>
          <a:ln/>
        </p:spPr>
        <p:txBody>
          <a:bodyPr/>
          <a:lstStyle/>
          <a:p>
            <a:endParaRPr lang="es-MX"/>
          </a:p>
        </p:txBody>
      </p:sp>
      <p:sp>
        <p:nvSpPr>
          <p:cNvPr id="12" name="Shape 9"/>
          <p:cNvSpPr/>
          <p:nvPr/>
        </p:nvSpPr>
        <p:spPr>
          <a:xfrm>
            <a:off x="751582" y="3404235"/>
            <a:ext cx="409932" cy="409932"/>
          </a:xfrm>
          <a:prstGeom prst="roundRect">
            <a:avLst>
              <a:gd name="adj" fmla="val 20002"/>
            </a:avLst>
          </a:prstGeom>
          <a:solidFill>
            <a:srgbClr val="283157"/>
          </a:solidFill>
          <a:ln w="11311">
            <a:solidFill>
              <a:srgbClr val="303B69"/>
            </a:solidFill>
            <a:prstDash val="solid"/>
          </a:ln>
        </p:spPr>
        <p:txBody>
          <a:bodyPr/>
          <a:lstStyle/>
          <a:p>
            <a:endParaRPr lang="es-MX"/>
          </a:p>
        </p:txBody>
      </p:sp>
      <p:sp>
        <p:nvSpPr>
          <p:cNvPr id="13" name="Text 10"/>
          <p:cNvSpPr/>
          <p:nvPr/>
        </p:nvSpPr>
        <p:spPr>
          <a:xfrm>
            <a:off x="872669" y="3438287"/>
            <a:ext cx="167640" cy="341709"/>
          </a:xfrm>
          <a:prstGeom prst="rect">
            <a:avLst/>
          </a:prstGeom>
          <a:noFill/>
          <a:ln/>
        </p:spPr>
        <p:txBody>
          <a:bodyPr wrap="none" rtlCol="0" anchor="t"/>
          <a:lstStyle/>
          <a:p>
            <a:pPr marL="0" indent="0" algn="ctr">
              <a:lnSpc>
                <a:spcPts val="2690"/>
              </a:lnSpc>
              <a:buNone/>
            </a:pPr>
            <a:r>
              <a:rPr lang="en-US" sz="2152" dirty="0">
                <a:solidFill>
                  <a:srgbClr val="EBECEF"/>
                </a:solidFill>
                <a:latin typeface="Fraunces" pitchFamily="34" charset="0"/>
                <a:ea typeface="Fraunces" pitchFamily="34" charset="-122"/>
                <a:cs typeface="Fraunces" pitchFamily="34" charset="-120"/>
              </a:rPr>
              <a:t>2</a:t>
            </a:r>
            <a:endParaRPr lang="en-US" sz="2152" dirty="0"/>
          </a:p>
        </p:txBody>
      </p:sp>
      <p:sp>
        <p:nvSpPr>
          <p:cNvPr id="14" name="Text 11"/>
          <p:cNvSpPr/>
          <p:nvPr/>
        </p:nvSpPr>
        <p:spPr>
          <a:xfrm>
            <a:off x="1958697" y="3444121"/>
            <a:ext cx="2766060" cy="284678"/>
          </a:xfrm>
          <a:prstGeom prst="rect">
            <a:avLst/>
          </a:prstGeom>
          <a:noFill/>
          <a:ln/>
        </p:spPr>
        <p:txBody>
          <a:bodyPr wrap="none" rtlCol="0" anchor="t"/>
          <a:lstStyle/>
          <a:p>
            <a:pPr marL="0" indent="0" algn="l">
              <a:lnSpc>
                <a:spcPts val="2242"/>
              </a:lnSpc>
              <a:buNone/>
            </a:pPr>
            <a:r>
              <a:rPr lang="en-US" sz="1793" dirty="0">
                <a:solidFill>
                  <a:srgbClr val="EBECEF"/>
                </a:solidFill>
                <a:latin typeface="Fraunces" pitchFamily="34" charset="0"/>
                <a:ea typeface="Fraunces" pitchFamily="34" charset="-122"/>
                <a:cs typeface="Fraunces" pitchFamily="34" charset="-120"/>
              </a:rPr>
              <a:t>Fractales en la Naturaleza</a:t>
            </a:r>
            <a:endParaRPr lang="en-US" sz="1793" dirty="0"/>
          </a:p>
        </p:txBody>
      </p:sp>
      <p:sp>
        <p:nvSpPr>
          <p:cNvPr id="15" name="Text 12"/>
          <p:cNvSpPr/>
          <p:nvPr/>
        </p:nvSpPr>
        <p:spPr>
          <a:xfrm>
            <a:off x="1958697" y="3910965"/>
            <a:ext cx="6502003" cy="1165860"/>
          </a:xfrm>
          <a:prstGeom prst="rect">
            <a:avLst/>
          </a:prstGeom>
          <a:noFill/>
          <a:ln/>
        </p:spPr>
        <p:txBody>
          <a:bodyPr wrap="square" rtlCol="0" anchor="t"/>
          <a:lstStyle/>
          <a:p>
            <a:pPr marL="0" indent="0" algn="l">
              <a:lnSpc>
                <a:spcPts val="2296"/>
              </a:lnSpc>
              <a:buNone/>
            </a:pPr>
            <a:r>
              <a:rPr lang="en-US" sz="1435" dirty="0">
                <a:solidFill>
                  <a:srgbClr val="EBECEF"/>
                </a:solidFill>
                <a:latin typeface="Epilogue" pitchFamily="34" charset="0"/>
                <a:ea typeface="Epilogue" pitchFamily="34" charset="-122"/>
                <a:cs typeface="Epilogue" pitchFamily="34" charset="-120"/>
              </a:rPr>
              <a:t>Sumérgete en el mundo de los </a:t>
            </a:r>
            <a:r>
              <a:rPr lang="en-US" sz="1435" dirty="0" err="1">
                <a:solidFill>
                  <a:srgbClr val="EBECEF"/>
                </a:solidFill>
                <a:latin typeface="Epilogue" pitchFamily="34" charset="0"/>
                <a:ea typeface="Epilogue" pitchFamily="34" charset="-122"/>
                <a:cs typeface="Epilogue" pitchFamily="34" charset="-120"/>
              </a:rPr>
              <a:t>fractales</a:t>
            </a:r>
            <a:r>
              <a:rPr lang="en-US" sz="1435" dirty="0">
                <a:solidFill>
                  <a:srgbClr val="EBECEF"/>
                </a:solidFill>
                <a:latin typeface="Epilogue" pitchFamily="34" charset="0"/>
                <a:ea typeface="Epilogue" pitchFamily="34" charset="-122"/>
                <a:cs typeface="Epilogue" pitchFamily="34" charset="-120"/>
              </a:rPr>
              <a:t> naturales y descubre las conexiones ocultas entre el conjunto de Mandelbrot y los patrones fascinantes que se encuentran en conchas de mar, nubes y copos de nieve.</a:t>
            </a:r>
            <a:endParaRPr lang="en-US" sz="1435" dirty="0"/>
          </a:p>
        </p:txBody>
      </p:sp>
      <p:sp>
        <p:nvSpPr>
          <p:cNvPr id="16" name="Shape 13"/>
          <p:cNvSpPr/>
          <p:nvPr/>
        </p:nvSpPr>
        <p:spPr>
          <a:xfrm>
            <a:off x="1161514" y="5770126"/>
            <a:ext cx="637699" cy="36433"/>
          </a:xfrm>
          <a:prstGeom prst="rect">
            <a:avLst/>
          </a:prstGeom>
          <a:solidFill>
            <a:srgbClr val="303B69"/>
          </a:solidFill>
          <a:ln/>
        </p:spPr>
        <p:txBody>
          <a:bodyPr/>
          <a:lstStyle/>
          <a:p>
            <a:endParaRPr lang="es-MX"/>
          </a:p>
        </p:txBody>
      </p:sp>
      <p:sp>
        <p:nvSpPr>
          <p:cNvPr id="17" name="Shape 14"/>
          <p:cNvSpPr/>
          <p:nvPr/>
        </p:nvSpPr>
        <p:spPr>
          <a:xfrm>
            <a:off x="751582" y="5583436"/>
            <a:ext cx="409932" cy="409932"/>
          </a:xfrm>
          <a:prstGeom prst="roundRect">
            <a:avLst>
              <a:gd name="adj" fmla="val 20002"/>
            </a:avLst>
          </a:prstGeom>
          <a:solidFill>
            <a:srgbClr val="283157"/>
          </a:solidFill>
          <a:ln w="11311">
            <a:solidFill>
              <a:srgbClr val="303B69"/>
            </a:solidFill>
            <a:prstDash val="solid"/>
          </a:ln>
        </p:spPr>
        <p:txBody>
          <a:bodyPr/>
          <a:lstStyle/>
          <a:p>
            <a:endParaRPr lang="es-MX"/>
          </a:p>
        </p:txBody>
      </p:sp>
      <p:sp>
        <p:nvSpPr>
          <p:cNvPr id="18" name="Text 15"/>
          <p:cNvSpPr/>
          <p:nvPr/>
        </p:nvSpPr>
        <p:spPr>
          <a:xfrm>
            <a:off x="880289" y="5617488"/>
            <a:ext cx="152400" cy="341709"/>
          </a:xfrm>
          <a:prstGeom prst="rect">
            <a:avLst/>
          </a:prstGeom>
          <a:noFill/>
          <a:ln/>
        </p:spPr>
        <p:txBody>
          <a:bodyPr wrap="none" rtlCol="0" anchor="t"/>
          <a:lstStyle/>
          <a:p>
            <a:pPr marL="0" indent="0" algn="ctr">
              <a:lnSpc>
                <a:spcPts val="2690"/>
              </a:lnSpc>
              <a:buNone/>
            </a:pPr>
            <a:r>
              <a:rPr lang="en-US" sz="2152" dirty="0">
                <a:solidFill>
                  <a:srgbClr val="EBECEF"/>
                </a:solidFill>
                <a:latin typeface="Fraunces" pitchFamily="34" charset="0"/>
                <a:ea typeface="Fraunces" pitchFamily="34" charset="-122"/>
                <a:cs typeface="Fraunces" pitchFamily="34" charset="-120"/>
              </a:rPr>
              <a:t>3</a:t>
            </a:r>
            <a:endParaRPr lang="en-US" sz="2152" dirty="0"/>
          </a:p>
        </p:txBody>
      </p:sp>
      <p:sp>
        <p:nvSpPr>
          <p:cNvPr id="19" name="Text 16"/>
          <p:cNvSpPr/>
          <p:nvPr/>
        </p:nvSpPr>
        <p:spPr>
          <a:xfrm>
            <a:off x="1958697" y="5623322"/>
            <a:ext cx="2735580" cy="284678"/>
          </a:xfrm>
          <a:prstGeom prst="rect">
            <a:avLst/>
          </a:prstGeom>
          <a:noFill/>
          <a:ln/>
        </p:spPr>
        <p:txBody>
          <a:bodyPr wrap="none" rtlCol="0" anchor="t"/>
          <a:lstStyle/>
          <a:p>
            <a:pPr marL="0" indent="0" algn="l">
              <a:lnSpc>
                <a:spcPts val="2242"/>
              </a:lnSpc>
              <a:buNone/>
            </a:pPr>
            <a:r>
              <a:rPr lang="en-US" sz="1793" dirty="0">
                <a:solidFill>
                  <a:srgbClr val="EBECEF"/>
                </a:solidFill>
                <a:latin typeface="Fraunces" pitchFamily="34" charset="0"/>
                <a:ea typeface="Fraunces" pitchFamily="34" charset="-122"/>
                <a:cs typeface="Fraunces" pitchFamily="34" charset="-120"/>
              </a:rPr>
              <a:t>El Arte de la Complejidad</a:t>
            </a:r>
            <a:endParaRPr lang="en-US" sz="1793" dirty="0"/>
          </a:p>
        </p:txBody>
      </p:sp>
      <p:sp>
        <p:nvSpPr>
          <p:cNvPr id="20" name="Text 17"/>
          <p:cNvSpPr/>
          <p:nvPr/>
        </p:nvSpPr>
        <p:spPr>
          <a:xfrm>
            <a:off x="1958697" y="6090166"/>
            <a:ext cx="6502003" cy="874395"/>
          </a:xfrm>
          <a:prstGeom prst="rect">
            <a:avLst/>
          </a:prstGeom>
          <a:noFill/>
          <a:ln/>
        </p:spPr>
        <p:txBody>
          <a:bodyPr wrap="square" rtlCol="0" anchor="t"/>
          <a:lstStyle/>
          <a:p>
            <a:pPr marL="0" indent="0" algn="l">
              <a:lnSpc>
                <a:spcPts val="2296"/>
              </a:lnSpc>
              <a:buNone/>
            </a:pPr>
            <a:r>
              <a:rPr lang="en-US" sz="1435" dirty="0">
                <a:solidFill>
                  <a:srgbClr val="EBECEF"/>
                </a:solidFill>
                <a:latin typeface="Epilogue" pitchFamily="34" charset="0"/>
                <a:ea typeface="Epilogue" pitchFamily="34" charset="-122"/>
                <a:cs typeface="Epilogue" pitchFamily="34" charset="-120"/>
              </a:rPr>
              <a:t>Observa cómo el arte cobra vida cuando las creaciones </a:t>
            </a:r>
            <a:r>
              <a:rPr lang="en-US" sz="1435" dirty="0" err="1">
                <a:solidFill>
                  <a:srgbClr val="EBECEF"/>
                </a:solidFill>
                <a:latin typeface="Epilogue" pitchFamily="34" charset="0"/>
                <a:ea typeface="Epilogue" pitchFamily="34" charset="-122"/>
                <a:cs typeface="Epilogue" pitchFamily="34" charset="-120"/>
              </a:rPr>
              <a:t>fractales</a:t>
            </a:r>
            <a:r>
              <a:rPr lang="en-US" sz="1435" dirty="0">
                <a:solidFill>
                  <a:srgbClr val="EBECEF"/>
                </a:solidFill>
                <a:latin typeface="Epilogue" pitchFamily="34" charset="0"/>
                <a:ea typeface="Epilogue" pitchFamily="34" charset="-122"/>
                <a:cs typeface="Epilogue" pitchFamily="34" charset="-120"/>
              </a:rPr>
              <a:t> inspiradas en el conjunto de Mandelbrot cautivan tu imaginación y revelan la intrigante interacción entre las matemáticas y la estética.</a:t>
            </a:r>
            <a:endParaRPr lang="en-US" sz="143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pic>
        <p:nvPicPr>
          <p:cNvPr id="4" name="Image 0" descr="preencoded.png"/>
          <p:cNvPicPr>
            <a:picLocks noChangeAspect="1"/>
          </p:cNvPicPr>
          <p:nvPr/>
        </p:nvPicPr>
        <p:blipFill>
          <a:blip r:embed="rId3"/>
          <a:stretch>
            <a:fillRect/>
          </a:stretch>
        </p:blipFill>
        <p:spPr>
          <a:xfrm>
            <a:off x="2037993" y="1077516"/>
            <a:ext cx="3295888" cy="2036921"/>
          </a:xfrm>
          <a:prstGeom prst="rect">
            <a:avLst/>
          </a:prstGeom>
        </p:spPr>
      </p:pic>
      <p:sp>
        <p:nvSpPr>
          <p:cNvPr id="5" name="Text 2"/>
          <p:cNvSpPr/>
          <p:nvPr/>
        </p:nvSpPr>
        <p:spPr>
          <a:xfrm>
            <a:off x="2037993" y="3392091"/>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Arte Fractal</a:t>
            </a:r>
            <a:endParaRPr lang="en-US" sz="2187" dirty="0"/>
          </a:p>
        </p:txBody>
      </p:sp>
      <p:sp>
        <p:nvSpPr>
          <p:cNvPr id="6" name="Text 3"/>
          <p:cNvSpPr/>
          <p:nvPr/>
        </p:nvSpPr>
        <p:spPr>
          <a:xfrm>
            <a:off x="2037993" y="3961448"/>
            <a:ext cx="3295888" cy="2132409"/>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Los </a:t>
            </a:r>
            <a:r>
              <a:rPr lang="en-US" sz="1750" dirty="0" err="1">
                <a:solidFill>
                  <a:srgbClr val="EBECEF"/>
                </a:solidFill>
                <a:latin typeface="Epilogue" pitchFamily="34" charset="0"/>
                <a:ea typeface="Epilogue" pitchFamily="34" charset="-122"/>
                <a:cs typeface="Epilogue" pitchFamily="34" charset="-120"/>
              </a:rPr>
              <a:t>fractales</a:t>
            </a:r>
            <a:r>
              <a:rPr lang="en-US" sz="1750" dirty="0">
                <a:solidFill>
                  <a:srgbClr val="EBECEF"/>
                </a:solidFill>
                <a:latin typeface="Epilogue" pitchFamily="34" charset="0"/>
                <a:ea typeface="Epilogue" pitchFamily="34" charset="-122"/>
                <a:cs typeface="Epilogue" pitchFamily="34" charset="-120"/>
              </a:rPr>
              <a:t> de Mandelbrot sirven de inspiración para los artistas digitales que utilizan algoritmos para crear obras de arte asombrosas, evocadoras e infinitas.</a:t>
            </a:r>
            <a:endParaRPr lang="en-US" sz="1750" dirty="0"/>
          </a:p>
        </p:txBody>
      </p:sp>
      <p:pic>
        <p:nvPicPr>
          <p:cNvPr id="7" name="Image 1" descr="preencoded.png"/>
          <p:cNvPicPr>
            <a:picLocks noChangeAspect="1"/>
          </p:cNvPicPr>
          <p:nvPr/>
        </p:nvPicPr>
        <p:blipFill>
          <a:blip r:embed="rId4"/>
          <a:stretch>
            <a:fillRect/>
          </a:stretch>
        </p:blipFill>
        <p:spPr>
          <a:xfrm>
            <a:off x="5667137" y="1077516"/>
            <a:ext cx="3296007" cy="2037040"/>
          </a:xfrm>
          <a:prstGeom prst="rect">
            <a:avLst/>
          </a:prstGeom>
        </p:spPr>
      </p:pic>
      <p:sp>
        <p:nvSpPr>
          <p:cNvPr id="8" name="Text 4"/>
          <p:cNvSpPr/>
          <p:nvPr/>
        </p:nvSpPr>
        <p:spPr>
          <a:xfrm>
            <a:off x="5667137" y="3392210"/>
            <a:ext cx="329600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Inspirado por la Naturaleza</a:t>
            </a:r>
            <a:endParaRPr lang="en-US" sz="2187" dirty="0"/>
          </a:p>
        </p:txBody>
      </p:sp>
      <p:sp>
        <p:nvSpPr>
          <p:cNvPr id="9" name="Text 5"/>
          <p:cNvSpPr/>
          <p:nvPr/>
        </p:nvSpPr>
        <p:spPr>
          <a:xfrm>
            <a:off x="5667137" y="4308753"/>
            <a:ext cx="3296007" cy="284321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Embárcate en un viaje visual donde los ecos de los </a:t>
            </a:r>
            <a:r>
              <a:rPr lang="en-US" sz="1750" dirty="0" err="1">
                <a:solidFill>
                  <a:srgbClr val="EBECEF"/>
                </a:solidFill>
                <a:latin typeface="Epilogue" pitchFamily="34" charset="0"/>
                <a:ea typeface="Epilogue" pitchFamily="34" charset="-122"/>
                <a:cs typeface="Epilogue" pitchFamily="34" charset="-120"/>
              </a:rPr>
              <a:t>fractales</a:t>
            </a:r>
            <a:r>
              <a:rPr lang="en-US" sz="1750" dirty="0">
                <a:solidFill>
                  <a:srgbClr val="EBECEF"/>
                </a:solidFill>
                <a:latin typeface="Epilogue" pitchFamily="34" charset="0"/>
                <a:ea typeface="Epilogue" pitchFamily="34" charset="-122"/>
                <a:cs typeface="Epilogue" pitchFamily="34" charset="-120"/>
              </a:rPr>
              <a:t> de Mandelbrot se encuentran en los intrincados patrones de los fenómenos naturales, desde las hojas de helechos hasta las redes de ríos.</a:t>
            </a:r>
            <a:endParaRPr lang="en-US" sz="1750" dirty="0"/>
          </a:p>
        </p:txBody>
      </p:sp>
      <p:pic>
        <p:nvPicPr>
          <p:cNvPr id="10" name="Image 2" descr="preencoded.png"/>
          <p:cNvPicPr>
            <a:picLocks noChangeAspect="1"/>
          </p:cNvPicPr>
          <p:nvPr/>
        </p:nvPicPr>
        <p:blipFill>
          <a:blip r:embed="rId5"/>
          <a:stretch>
            <a:fillRect/>
          </a:stretch>
        </p:blipFill>
        <p:spPr>
          <a:xfrm>
            <a:off x="9296400" y="1077516"/>
            <a:ext cx="3296007" cy="2037040"/>
          </a:xfrm>
          <a:prstGeom prst="rect">
            <a:avLst/>
          </a:prstGeom>
        </p:spPr>
      </p:pic>
      <p:sp>
        <p:nvSpPr>
          <p:cNvPr id="11" name="Text 6"/>
          <p:cNvSpPr/>
          <p:nvPr/>
        </p:nvSpPr>
        <p:spPr>
          <a:xfrm>
            <a:off x="9296400" y="3392210"/>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Reinos Virtuales</a:t>
            </a:r>
            <a:endParaRPr lang="en-US" sz="2187" dirty="0"/>
          </a:p>
        </p:txBody>
      </p:sp>
      <p:sp>
        <p:nvSpPr>
          <p:cNvPr id="12" name="Text 7"/>
          <p:cNvSpPr/>
          <p:nvPr/>
        </p:nvSpPr>
        <p:spPr>
          <a:xfrm>
            <a:off x="9296400" y="3961567"/>
            <a:ext cx="3296007"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Sumérgete en los fantásticos reinos nacidos de la geometría intrincada del conjunto de Mandelbrot, donde paisajes imaginativos y entornos fascinantes cobran vida.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MX"/>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s-MX"/>
          </a:p>
        </p:txBody>
      </p:sp>
      <p:sp>
        <p:nvSpPr>
          <p:cNvPr id="5" name="Text 2"/>
          <p:cNvSpPr/>
          <p:nvPr/>
        </p:nvSpPr>
        <p:spPr>
          <a:xfrm>
            <a:off x="531629" y="531629"/>
            <a:ext cx="6180902" cy="665646"/>
          </a:xfrm>
          <a:prstGeom prst="rect">
            <a:avLst/>
          </a:prstGeom>
          <a:noFill/>
          <a:ln/>
        </p:spPr>
        <p:txBody>
          <a:bodyPr vert="horz" wrap="none" rtlCol="0" anchor="ctr"/>
          <a:lstStyle/>
          <a:p>
            <a:pPr marL="0" indent="0" algn="ctr">
              <a:lnSpc>
                <a:spcPts val="2734"/>
              </a:lnSpc>
              <a:buNone/>
            </a:pPr>
            <a:r>
              <a:rPr lang="en-US" sz="3200" dirty="0">
                <a:solidFill>
                  <a:srgbClr val="FFFFFF"/>
                </a:solidFill>
                <a:latin typeface="Fraunces" pitchFamily="34" charset="0"/>
                <a:ea typeface="Fraunces" pitchFamily="34" charset="-122"/>
                <a:cs typeface="Fraunces" pitchFamily="34" charset="-120"/>
              </a:rPr>
              <a:t>Fractales para explicar estructuras</a:t>
            </a:r>
            <a:endParaRPr lang="en-US" sz="3200" dirty="0"/>
          </a:p>
        </p:txBody>
      </p:sp>
      <p:sp>
        <p:nvSpPr>
          <p:cNvPr id="6" name="Text 3"/>
          <p:cNvSpPr/>
          <p:nvPr/>
        </p:nvSpPr>
        <p:spPr>
          <a:xfrm>
            <a:off x="609444" y="1463089"/>
            <a:ext cx="6280454" cy="2576292"/>
          </a:xfrm>
          <a:prstGeom prst="rect">
            <a:avLst/>
          </a:prstGeom>
          <a:noFill/>
          <a:ln/>
        </p:spPr>
        <p:txBody>
          <a:bodyPr wrap="square" rtlCol="0" anchor="t"/>
          <a:lstStyle/>
          <a:p>
            <a:pPr marL="0" indent="0">
              <a:lnSpc>
                <a:spcPts val="2799"/>
              </a:lnSpc>
              <a:buNone/>
            </a:pPr>
            <a:r>
              <a:rPr lang="es-MX" sz="2000" dirty="0">
                <a:solidFill>
                  <a:srgbClr val="EBECEF"/>
                </a:solidFill>
                <a:latin typeface="Epilogue" pitchFamily="34" charset="0"/>
                <a:ea typeface="Epilogue" pitchFamily="34" charset="-122"/>
                <a:cs typeface="Epilogue" pitchFamily="34" charset="-120"/>
              </a:rPr>
              <a:t> En las fronteras de grano del acero inoxidable se observó una geometría más regular que en el acero bajo carbono. Esto coincide con los resultados cuantitativos obtenidos. Se eligieron aleatoriamente diferentes zonas de granos tanto del acero inoxidable como del acero bajo carbono para realizar el estudio.</a:t>
            </a:r>
            <a:endParaRPr lang="en-US" sz="2000" dirty="0"/>
          </a:p>
        </p:txBody>
      </p:sp>
      <p:pic>
        <p:nvPicPr>
          <p:cNvPr id="10" name="Imagen 9">
            <a:extLst>
              <a:ext uri="{FF2B5EF4-FFF2-40B4-BE49-F238E27FC236}">
                <a16:creationId xmlns:a16="http://schemas.microsoft.com/office/drawing/2014/main" id="{A1482CAD-71D1-B83E-812D-1A7E246F1A84}"/>
              </a:ext>
            </a:extLst>
          </p:cNvPr>
          <p:cNvPicPr>
            <a:picLocks noChangeAspect="1"/>
          </p:cNvPicPr>
          <p:nvPr/>
        </p:nvPicPr>
        <p:blipFill>
          <a:blip r:embed="rId3"/>
          <a:stretch>
            <a:fillRect/>
          </a:stretch>
        </p:blipFill>
        <p:spPr>
          <a:xfrm>
            <a:off x="7612911" y="149742"/>
            <a:ext cx="6847367" cy="4954599"/>
          </a:xfrm>
          <a:prstGeom prst="rect">
            <a:avLst/>
          </a:prstGeom>
        </p:spPr>
      </p:pic>
      <p:sp>
        <p:nvSpPr>
          <p:cNvPr id="13" name="Text 2">
            <a:extLst>
              <a:ext uri="{FF2B5EF4-FFF2-40B4-BE49-F238E27FC236}">
                <a16:creationId xmlns:a16="http://schemas.microsoft.com/office/drawing/2014/main" id="{5DD7974D-268A-29D2-6B43-8EA5E0B7BA39}"/>
              </a:ext>
            </a:extLst>
          </p:cNvPr>
          <p:cNvSpPr/>
          <p:nvPr/>
        </p:nvSpPr>
        <p:spPr>
          <a:xfrm>
            <a:off x="6124352" y="5689353"/>
            <a:ext cx="5466899" cy="665646"/>
          </a:xfrm>
          <a:prstGeom prst="rect">
            <a:avLst/>
          </a:prstGeom>
          <a:noFill/>
          <a:ln/>
        </p:spPr>
        <p:txBody>
          <a:bodyPr vert="horz" wrap="none" rtlCol="0" anchor="ctr"/>
          <a:lstStyle/>
          <a:p>
            <a:pPr marL="0" indent="0" algn="ctr">
              <a:lnSpc>
                <a:spcPts val="2734"/>
              </a:lnSpc>
              <a:buNone/>
            </a:pPr>
            <a:r>
              <a:rPr lang="es-MX" sz="2800" b="1" i="0" dirty="0">
                <a:solidFill>
                  <a:schemeClr val="bg1"/>
                </a:solidFill>
                <a:effectLst/>
                <a:latin typeface="Roboto" panose="02000000000000000000" pitchFamily="2" charset="0"/>
              </a:rPr>
              <a:t>Triángulo de Sierpinski</a:t>
            </a:r>
            <a:endParaRPr lang="en-US" sz="2800" dirty="0">
              <a:solidFill>
                <a:schemeClr val="bg1"/>
              </a:solidFill>
            </a:endParaRPr>
          </a:p>
        </p:txBody>
      </p:sp>
      <p:pic>
        <p:nvPicPr>
          <p:cNvPr id="19" name="Imagen 18">
            <a:extLst>
              <a:ext uri="{FF2B5EF4-FFF2-40B4-BE49-F238E27FC236}">
                <a16:creationId xmlns:a16="http://schemas.microsoft.com/office/drawing/2014/main" id="{B8E0B2F5-6468-AD10-E394-B86C2E98215B}"/>
              </a:ext>
            </a:extLst>
          </p:cNvPr>
          <p:cNvPicPr>
            <a:picLocks noChangeAspect="1"/>
          </p:cNvPicPr>
          <p:nvPr/>
        </p:nvPicPr>
        <p:blipFill>
          <a:blip r:embed="rId4"/>
          <a:stretch>
            <a:fillRect/>
          </a:stretch>
        </p:blipFill>
        <p:spPr>
          <a:xfrm>
            <a:off x="781381" y="4106599"/>
            <a:ext cx="5681398" cy="3831154"/>
          </a:xfrm>
          <a:prstGeom prst="rect">
            <a:avLst/>
          </a:prstGeom>
        </p:spPr>
      </p:pic>
    </p:spTree>
    <p:extLst>
      <p:ext uri="{BB962C8B-B14F-4D97-AF65-F5344CB8AC3E}">
        <p14:creationId xmlns:p14="http://schemas.microsoft.com/office/powerpoint/2010/main" val="2089104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783</Words>
  <Application>Microsoft Office PowerPoint</Application>
  <PresentationFormat>Personalizado</PresentationFormat>
  <Paragraphs>55</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Calibri</vt:lpstr>
      <vt:lpstr>Epilogue</vt:lpstr>
      <vt:lpstr>Fraunces</vt:lpstr>
      <vt:lpstr>Roboto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CIRKOVIC LEON, SEBASTIAN DANIEL</cp:lastModifiedBy>
  <cp:revision>5</cp:revision>
  <dcterms:created xsi:type="dcterms:W3CDTF">2023-10-22T20:42:16Z</dcterms:created>
  <dcterms:modified xsi:type="dcterms:W3CDTF">2023-10-23T21:34:03Z</dcterms:modified>
</cp:coreProperties>
</file>